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9"/>
  </p:notesMasterIdLst>
  <p:sldIdLst>
    <p:sldId id="256" r:id="rId2"/>
    <p:sldId id="336" r:id="rId3"/>
    <p:sldId id="337" r:id="rId4"/>
    <p:sldId id="343" r:id="rId5"/>
    <p:sldId id="344" r:id="rId6"/>
    <p:sldId id="345" r:id="rId7"/>
    <p:sldId id="346" r:id="rId8"/>
  </p:sldIdLst>
  <p:sldSz cx="9144000" cy="6858000" type="screen4x3"/>
  <p:notesSz cx="7010400" cy="92964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3535"/>
    <a:srgbClr val="CCFFCC"/>
    <a:srgbClr val="CC3300"/>
    <a:srgbClr val="CC0000"/>
    <a:srgbClr val="FAC2C2"/>
    <a:srgbClr val="B1FFA7"/>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951" autoAdjust="0"/>
    <p:restoredTop sz="95740" autoAdjust="0"/>
  </p:normalViewPr>
  <p:slideViewPr>
    <p:cSldViewPr snapToGrid="0" snapToObjects="1">
      <p:cViewPr>
        <p:scale>
          <a:sx n="81" d="100"/>
          <a:sy n="81" d="100"/>
        </p:scale>
        <p:origin x="-1952" y="-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F5EC2172-77AB-4215-9773-9B920E05E3F2}" type="datetimeFigureOut">
              <a:rPr lang="es-MX" smtClean="0"/>
              <a:t>11/03/16</a:t>
            </a:fld>
            <a:endParaRPr lang="es-MX"/>
          </a:p>
        </p:txBody>
      </p:sp>
      <p:sp>
        <p:nvSpPr>
          <p:cNvPr id="4" name="Marcador de imagen de diapositiva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9664A938-F548-4B78-B548-24C378F68DA0}" type="slidenum">
              <a:rPr lang="es-MX" smtClean="0"/>
              <a:t>‹Nr.›</a:t>
            </a:fld>
            <a:endParaRPr lang="es-MX"/>
          </a:p>
        </p:txBody>
      </p:sp>
    </p:spTree>
    <p:extLst>
      <p:ext uri="{BB962C8B-B14F-4D97-AF65-F5344CB8AC3E}">
        <p14:creationId xmlns:p14="http://schemas.microsoft.com/office/powerpoint/2010/main" val="2621024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9664A938-F548-4B78-B548-24C378F68DA0}" type="slidenum">
              <a:rPr lang="es-MX" smtClean="0"/>
              <a:t>1</a:t>
            </a:fld>
            <a:endParaRPr lang="es-MX"/>
          </a:p>
        </p:txBody>
      </p:sp>
    </p:spTree>
    <p:extLst>
      <p:ext uri="{BB962C8B-B14F-4D97-AF65-F5344CB8AC3E}">
        <p14:creationId xmlns:p14="http://schemas.microsoft.com/office/powerpoint/2010/main" val="3698830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45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D1AF29A4-C27F-1B49-883C-3E0B3F92A08C}" type="datetimeFigureOut">
              <a:rPr lang="es-ES" smtClean="0"/>
              <a:t>11/03/16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75614832-8D71-0645-81D1-18BB8D367E56}" type="slidenum">
              <a:rPr lang="es-ES" smtClean="0"/>
              <a:t>‹Nr.›</a:t>
            </a:fld>
            <a:endParaRPr lang="es-ES"/>
          </a:p>
        </p:txBody>
      </p:sp>
    </p:spTree>
    <p:extLst>
      <p:ext uri="{BB962C8B-B14F-4D97-AF65-F5344CB8AC3E}">
        <p14:creationId xmlns:p14="http://schemas.microsoft.com/office/powerpoint/2010/main" val="478167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D1AF29A4-C27F-1B49-883C-3E0B3F92A08C}" type="datetimeFigureOut">
              <a:rPr lang="es-ES" smtClean="0"/>
              <a:t>11/03/16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75614832-8D71-0645-81D1-18BB8D367E56}" type="slidenum">
              <a:rPr lang="es-ES" smtClean="0"/>
              <a:t>‹Nr.›</a:t>
            </a:fld>
            <a:endParaRPr lang="es-ES"/>
          </a:p>
        </p:txBody>
      </p:sp>
    </p:spTree>
    <p:extLst>
      <p:ext uri="{BB962C8B-B14F-4D97-AF65-F5344CB8AC3E}">
        <p14:creationId xmlns:p14="http://schemas.microsoft.com/office/powerpoint/2010/main" val="960777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628650" y="365125"/>
            <a:ext cx="58007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D1AF29A4-C27F-1B49-883C-3E0B3F92A08C}" type="datetimeFigureOut">
              <a:rPr lang="es-ES" smtClean="0"/>
              <a:t>11/03/16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75614832-8D71-0645-81D1-18BB8D367E56}" type="slidenum">
              <a:rPr lang="es-ES" smtClean="0"/>
              <a:t>‹Nr.›</a:t>
            </a:fld>
            <a:endParaRPr lang="es-ES"/>
          </a:p>
        </p:txBody>
      </p:sp>
    </p:spTree>
    <p:extLst>
      <p:ext uri="{BB962C8B-B14F-4D97-AF65-F5344CB8AC3E}">
        <p14:creationId xmlns:p14="http://schemas.microsoft.com/office/powerpoint/2010/main" val="3030471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D1AF29A4-C27F-1B49-883C-3E0B3F92A08C}" type="datetimeFigureOut">
              <a:rPr lang="es-ES" smtClean="0"/>
              <a:t>11/03/16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75614832-8D71-0645-81D1-18BB8D367E56}" type="slidenum">
              <a:rPr lang="es-ES" smtClean="0"/>
              <a:t>‹Nr.›</a:t>
            </a:fld>
            <a:endParaRPr lang="es-ES"/>
          </a:p>
        </p:txBody>
      </p:sp>
    </p:spTree>
    <p:extLst>
      <p:ext uri="{BB962C8B-B14F-4D97-AF65-F5344CB8AC3E}">
        <p14:creationId xmlns:p14="http://schemas.microsoft.com/office/powerpoint/2010/main" val="1634149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9"/>
            <a:ext cx="7886700" cy="2852737"/>
          </a:xfrm>
        </p:spPr>
        <p:txBody>
          <a:bodyPr anchor="b"/>
          <a:lstStyle>
            <a:lvl1pPr>
              <a:defRPr sz="45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D1AF29A4-C27F-1B49-883C-3E0B3F92A08C}" type="datetimeFigureOut">
              <a:rPr lang="es-ES" smtClean="0"/>
              <a:t>11/03/16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75614832-8D71-0645-81D1-18BB8D367E56}" type="slidenum">
              <a:rPr lang="es-ES" smtClean="0"/>
              <a:t>‹Nr.›</a:t>
            </a:fld>
            <a:endParaRPr lang="es-ES"/>
          </a:p>
        </p:txBody>
      </p:sp>
    </p:spTree>
    <p:extLst>
      <p:ext uri="{BB962C8B-B14F-4D97-AF65-F5344CB8AC3E}">
        <p14:creationId xmlns:p14="http://schemas.microsoft.com/office/powerpoint/2010/main" val="1661474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46291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D1AF29A4-C27F-1B49-883C-3E0B3F92A08C}" type="datetimeFigureOut">
              <a:rPr lang="es-ES" smtClean="0"/>
              <a:t>11/03/16</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75614832-8D71-0645-81D1-18BB8D367E56}" type="slidenum">
              <a:rPr lang="es-ES" smtClean="0"/>
              <a:t>‹Nr.›</a:t>
            </a:fld>
            <a:endParaRPr lang="es-ES"/>
          </a:p>
        </p:txBody>
      </p:sp>
    </p:spTree>
    <p:extLst>
      <p:ext uri="{BB962C8B-B14F-4D97-AF65-F5344CB8AC3E}">
        <p14:creationId xmlns:p14="http://schemas.microsoft.com/office/powerpoint/2010/main" val="2948366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29841" y="365126"/>
            <a:ext cx="78867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4629150"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D1AF29A4-C27F-1B49-883C-3E0B3F92A08C}" type="datetimeFigureOut">
              <a:rPr lang="es-ES" smtClean="0"/>
              <a:t>11/03/16</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75614832-8D71-0645-81D1-18BB8D367E56}" type="slidenum">
              <a:rPr lang="es-ES" smtClean="0"/>
              <a:t>‹Nr.›</a:t>
            </a:fld>
            <a:endParaRPr lang="es-ES"/>
          </a:p>
        </p:txBody>
      </p:sp>
    </p:spTree>
    <p:extLst>
      <p:ext uri="{BB962C8B-B14F-4D97-AF65-F5344CB8AC3E}">
        <p14:creationId xmlns:p14="http://schemas.microsoft.com/office/powerpoint/2010/main" val="2855600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D1AF29A4-C27F-1B49-883C-3E0B3F92A08C}" type="datetimeFigureOut">
              <a:rPr lang="es-ES" smtClean="0"/>
              <a:t>11/03/16</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75614832-8D71-0645-81D1-18BB8D367E56}" type="slidenum">
              <a:rPr lang="es-ES" smtClean="0"/>
              <a:t>‹Nr.›</a:t>
            </a:fld>
            <a:endParaRPr lang="es-ES"/>
          </a:p>
        </p:txBody>
      </p:sp>
    </p:spTree>
    <p:extLst>
      <p:ext uri="{BB962C8B-B14F-4D97-AF65-F5344CB8AC3E}">
        <p14:creationId xmlns:p14="http://schemas.microsoft.com/office/powerpoint/2010/main" val="417189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D1AF29A4-C27F-1B49-883C-3E0B3F92A08C}" type="datetimeFigureOut">
              <a:rPr lang="es-ES" smtClean="0"/>
              <a:t>11/03/16</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75614832-8D71-0645-81D1-18BB8D367E56}" type="slidenum">
              <a:rPr lang="es-ES" smtClean="0"/>
              <a:t>‹Nr.›</a:t>
            </a:fld>
            <a:endParaRPr lang="es-ES"/>
          </a:p>
        </p:txBody>
      </p:sp>
    </p:spTree>
    <p:extLst>
      <p:ext uri="{BB962C8B-B14F-4D97-AF65-F5344CB8AC3E}">
        <p14:creationId xmlns:p14="http://schemas.microsoft.com/office/powerpoint/2010/main" val="4263252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24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D1AF29A4-C27F-1B49-883C-3E0B3F92A08C}" type="datetimeFigureOut">
              <a:rPr lang="es-ES" smtClean="0"/>
              <a:t>11/03/16</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75614832-8D71-0645-81D1-18BB8D367E56}" type="slidenum">
              <a:rPr lang="es-ES" smtClean="0"/>
              <a:t>‹Nr.›</a:t>
            </a:fld>
            <a:endParaRPr lang="es-ES"/>
          </a:p>
        </p:txBody>
      </p:sp>
    </p:spTree>
    <p:extLst>
      <p:ext uri="{BB962C8B-B14F-4D97-AF65-F5344CB8AC3E}">
        <p14:creationId xmlns:p14="http://schemas.microsoft.com/office/powerpoint/2010/main" val="3560772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24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s-MX"/>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D1AF29A4-C27F-1B49-883C-3E0B3F92A08C}" type="datetimeFigureOut">
              <a:rPr lang="es-ES" smtClean="0"/>
              <a:t>11/03/16</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75614832-8D71-0645-81D1-18BB8D367E56}" type="slidenum">
              <a:rPr lang="es-ES" smtClean="0"/>
              <a:t>‹Nr.›</a:t>
            </a:fld>
            <a:endParaRPr lang="es-ES"/>
          </a:p>
        </p:txBody>
      </p:sp>
    </p:spTree>
    <p:extLst>
      <p:ext uri="{BB962C8B-B14F-4D97-AF65-F5344CB8AC3E}">
        <p14:creationId xmlns:p14="http://schemas.microsoft.com/office/powerpoint/2010/main" val="373795211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D1AF29A4-C27F-1B49-883C-3E0B3F92A08C}" type="datetimeFigureOut">
              <a:rPr lang="es-ES" smtClean="0"/>
              <a:t>11/03/16</a:t>
            </a:fld>
            <a:endParaRPr lang="es-ES"/>
          </a:p>
        </p:txBody>
      </p:sp>
      <p:sp>
        <p:nvSpPr>
          <p:cNvPr id="5" name="Marcador de pie de página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5614832-8D71-0645-81D1-18BB8D367E56}" type="slidenum">
              <a:rPr lang="es-ES" smtClean="0"/>
              <a:t>‹Nr.›</a:t>
            </a:fld>
            <a:endParaRPr lang="es-ES"/>
          </a:p>
        </p:txBody>
      </p:sp>
    </p:spTree>
    <p:extLst>
      <p:ext uri="{BB962C8B-B14F-4D97-AF65-F5344CB8AC3E}">
        <p14:creationId xmlns:p14="http://schemas.microsoft.com/office/powerpoint/2010/main" val="15279674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s-MX"/>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12797" y="2101108"/>
            <a:ext cx="8470900" cy="1787509"/>
          </a:xfrm>
          <a:solidFill>
            <a:srgbClr val="FF0000"/>
          </a:solidFill>
          <a:effectLst>
            <a:softEdge rad="12700"/>
          </a:effectLst>
          <a:scene3d>
            <a:camera prst="perspectiveFront"/>
            <a:lightRig rig="threePt" dir="t"/>
          </a:scene3d>
        </p:spPr>
        <p:txBody>
          <a:bodyPr>
            <a:normAutofit fontScale="90000"/>
          </a:bodyPr>
          <a:lstStyle/>
          <a:p>
            <a:r>
              <a:rPr lang="es-ES" sz="3600" b="1" dirty="0" smtClean="0">
                <a:solidFill>
                  <a:schemeClr val="bg1"/>
                </a:solidFill>
              </a:rPr>
              <a:t>Estudios técnico para conocer el posible efecto del incremento de los salarios mínimos generales sobre la disminución de la pobreza y la distribución del ingreso</a:t>
            </a:r>
            <a:endParaRPr lang="es-ES" b="1" dirty="0">
              <a:solidFill>
                <a:schemeClr val="bg1"/>
              </a:solidFill>
            </a:endParaRPr>
          </a:p>
        </p:txBody>
      </p:sp>
      <p:sp>
        <p:nvSpPr>
          <p:cNvPr id="4" name="Título 1"/>
          <p:cNvSpPr txBox="1">
            <a:spLocks/>
          </p:cNvSpPr>
          <p:nvPr/>
        </p:nvSpPr>
        <p:spPr>
          <a:xfrm>
            <a:off x="1298733" y="4430574"/>
            <a:ext cx="6360958" cy="370058"/>
          </a:xfrm>
          <a:prstGeom prst="rect">
            <a:avLst/>
          </a:prstGeom>
          <a:solidFill>
            <a:srgbClr val="FF0000"/>
          </a:solidFill>
          <a:effectLst>
            <a:outerShdw blurRad="76200" dir="18900000" sy="23000" kx="-1200000" algn="bl" rotWithShape="0">
              <a:prstClr val="black">
                <a:alpha val="20000"/>
              </a:prstClr>
            </a:outerShdw>
            <a:softEdge rad="12700"/>
          </a:effectLst>
        </p:spPr>
        <p:txBody>
          <a:bodyPr vert="horz" lIns="91440" tIns="45720" rIns="91440" bIns="45720" rtlCol="0" anchor="b">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s-ES" sz="2400" b="1" dirty="0" smtClean="0">
                <a:solidFill>
                  <a:schemeClr val="bg1"/>
                </a:solidFill>
              </a:rPr>
              <a:t>Comentarios</a:t>
            </a:r>
            <a:endParaRPr lang="es-ES" sz="2400" b="1" dirty="0">
              <a:solidFill>
                <a:schemeClr val="bg1"/>
              </a:solidFill>
            </a:endParaRPr>
          </a:p>
        </p:txBody>
      </p:sp>
      <p:sp>
        <p:nvSpPr>
          <p:cNvPr id="5" name="Título 1"/>
          <p:cNvSpPr txBox="1">
            <a:spLocks/>
          </p:cNvSpPr>
          <p:nvPr/>
        </p:nvSpPr>
        <p:spPr>
          <a:xfrm>
            <a:off x="465197" y="4801738"/>
            <a:ext cx="8470900" cy="1270188"/>
          </a:xfrm>
          <a:prstGeom prst="rect">
            <a:avLst/>
          </a:prstGeom>
          <a:solidFill>
            <a:schemeClr val="bg1"/>
          </a:solidFill>
          <a:effectLst>
            <a:softEdge rad="12700"/>
          </a:effectLst>
          <a:scene3d>
            <a:camera prst="perspectiveFront"/>
            <a:lightRig rig="threePt" dir="t"/>
          </a:scene3d>
        </p:spPr>
        <p:txBody>
          <a:bodyPr vert="horz" lIns="91440" tIns="45720" rIns="91440" bIns="45720" rtlCol="0" anchor="b">
            <a:normAutofit fontScale="92500" lnSpcReduction="200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r"/>
            <a:endParaRPr lang="es-ES" sz="2800" b="1" dirty="0" smtClean="0"/>
          </a:p>
          <a:p>
            <a:pPr algn="r"/>
            <a:endParaRPr lang="es-ES" sz="2800" b="1" dirty="0" smtClean="0"/>
          </a:p>
          <a:p>
            <a:pPr algn="r"/>
            <a:endParaRPr lang="es-ES" sz="2800" b="1" dirty="0" smtClean="0"/>
          </a:p>
          <a:p>
            <a:pPr algn="r"/>
            <a:r>
              <a:rPr lang="es-ES" sz="2300" b="1" dirty="0" smtClean="0"/>
              <a:t>Marzo de 2016</a:t>
            </a:r>
            <a:endParaRPr lang="es-ES" sz="2300" b="1" dirty="0"/>
          </a:p>
        </p:txBody>
      </p:sp>
    </p:spTree>
    <p:extLst>
      <p:ext uri="{BB962C8B-B14F-4D97-AF65-F5344CB8AC3E}">
        <p14:creationId xmlns:p14="http://schemas.microsoft.com/office/powerpoint/2010/main" val="284012966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36689" y="40530"/>
            <a:ext cx="7886700" cy="1155698"/>
          </a:xfrm>
          <a:solidFill>
            <a:srgbClr val="FF0000"/>
          </a:solidFill>
        </p:spPr>
        <p:txBody>
          <a:bodyPr/>
          <a:lstStyle/>
          <a:p>
            <a:r>
              <a:rPr lang="es-MX" dirty="0" smtClean="0">
                <a:solidFill>
                  <a:schemeClr val="bg1"/>
                </a:solidFill>
              </a:rPr>
              <a:t>Principales características del estudio</a:t>
            </a:r>
            <a:endParaRPr lang="es-MX" dirty="0">
              <a:solidFill>
                <a:schemeClr val="bg1"/>
              </a:solidFill>
            </a:endParaRPr>
          </a:p>
        </p:txBody>
      </p:sp>
      <p:sp>
        <p:nvSpPr>
          <p:cNvPr id="3" name="2 Marcador de contenido"/>
          <p:cNvSpPr>
            <a:spLocks noGrp="1"/>
          </p:cNvSpPr>
          <p:nvPr>
            <p:ph idx="1"/>
          </p:nvPr>
        </p:nvSpPr>
        <p:spPr>
          <a:xfrm>
            <a:off x="628650" y="1366092"/>
            <a:ext cx="7886700" cy="5250078"/>
          </a:xfrm>
        </p:spPr>
        <p:txBody>
          <a:bodyPr>
            <a:normAutofit fontScale="85000" lnSpcReduction="20000"/>
          </a:bodyPr>
          <a:lstStyle/>
          <a:p>
            <a:r>
              <a:rPr lang="es-MX" dirty="0" smtClean="0"/>
              <a:t>Estimaciones de los efectos del incremento del salario mínimo en los indicadores de pobreza</a:t>
            </a:r>
          </a:p>
          <a:p>
            <a:pPr lvl="1">
              <a:buFont typeface="Wingdings" charset="2"/>
              <a:buChar char="²"/>
            </a:pPr>
            <a:r>
              <a:rPr lang="es-MX" dirty="0" smtClean="0"/>
              <a:t>Estimación de la elasticidad salario e incrementos </a:t>
            </a:r>
            <a:r>
              <a:rPr lang="es-MX" dirty="0"/>
              <a:t>en tasas de </a:t>
            </a:r>
            <a:r>
              <a:rPr lang="es-MX" dirty="0" smtClean="0"/>
              <a:t>desempleo a partir de diferentes escenarios de aumentos en el salario mínimo (10, 20, 25, 30 y 50 %)  en 47 ramas de actividad económica (Censos Económicos 2009).</a:t>
            </a:r>
          </a:p>
          <a:p>
            <a:pPr lvl="1">
              <a:buFont typeface="Wingdings" charset="2"/>
              <a:buChar char="²"/>
            </a:pPr>
            <a:r>
              <a:rPr lang="es-MX" dirty="0" smtClean="0"/>
              <a:t>Estimación del impacto en pobreza a nivel nacional, en hogares con perceptores de salarios mínimos  y en trabajadores que perciben ese salario (MCS-ENIGH 2012).</a:t>
            </a:r>
          </a:p>
          <a:p>
            <a:r>
              <a:rPr lang="es-MX" dirty="0"/>
              <a:t>El estudio se enfoca en los trabajadores subordinados que trabajan tiempo completo (35 horas o más) y que perciben entre 0.82 y 1.22 veces el salario mínimo.</a:t>
            </a:r>
          </a:p>
          <a:p>
            <a:r>
              <a:rPr lang="es-MX" dirty="0"/>
              <a:t>Dos escenarios para estimar efectos en indicadores de pobreza </a:t>
            </a:r>
          </a:p>
          <a:p>
            <a:pPr lvl="1">
              <a:buFont typeface="Wingdings" charset="2"/>
              <a:buChar char="²"/>
            </a:pPr>
            <a:r>
              <a:rPr lang="es-MX" dirty="0"/>
              <a:t>Escenario 1: se asume que no existen efectos del incremento en el salario mínimo sobre la condición de ocupación,</a:t>
            </a:r>
          </a:p>
          <a:p>
            <a:pPr lvl="1">
              <a:buFont typeface="Wingdings" charset="2"/>
              <a:buChar char="²"/>
            </a:pPr>
            <a:r>
              <a:rPr lang="es-MX" dirty="0"/>
              <a:t>Escenario 2: , existe la probabilidad de perder el empleo (dependiendo del sector en el que se labora).</a:t>
            </a:r>
          </a:p>
          <a:p>
            <a:r>
              <a:rPr lang="es-MX" dirty="0" smtClean="0"/>
              <a:t>El </a:t>
            </a:r>
            <a:r>
              <a:rPr lang="es-MX" dirty="0"/>
              <a:t>estudio no toma en consideración la interacción del sector informal con el sector formal de la economía, el efecto del traspaso del aumento del salario mínimo al resto de la distribución salarial, las decisiones de los participantes del mercado ante el aumento en el salario ni los cambios en las condiciones de subocupación en el mercado de trabajo.</a:t>
            </a:r>
          </a:p>
          <a:p>
            <a:endParaRPr lang="es-MX" dirty="0"/>
          </a:p>
          <a:p>
            <a:pPr marL="0" indent="0">
              <a:buNone/>
            </a:pPr>
            <a:r>
              <a:rPr lang="es-MX" b="1" dirty="0" smtClean="0"/>
              <a:t>CONEVAL considera que se </a:t>
            </a:r>
            <a:r>
              <a:rPr lang="es-MX" b="1" dirty="0"/>
              <a:t>requiere un estudio de mayor </a:t>
            </a:r>
            <a:r>
              <a:rPr lang="es-MX" b="1" dirty="0" smtClean="0"/>
              <a:t>profundidad sobre la posible incidencia del aumento del salario mínimo sobre la pobreza.  </a:t>
            </a:r>
            <a:endParaRPr lang="es-MX" dirty="0"/>
          </a:p>
        </p:txBody>
      </p:sp>
    </p:spTree>
    <p:extLst>
      <p:ext uri="{BB962C8B-B14F-4D97-AF65-F5344CB8AC3E}">
        <p14:creationId xmlns:p14="http://schemas.microsoft.com/office/powerpoint/2010/main" val="3624408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8650" y="114066"/>
            <a:ext cx="7886700" cy="1325563"/>
          </a:xfrm>
          <a:solidFill>
            <a:srgbClr val="FF0000"/>
          </a:solidFill>
        </p:spPr>
        <p:txBody>
          <a:bodyPr/>
          <a:lstStyle/>
          <a:p>
            <a:r>
              <a:rPr lang="es-MX" dirty="0">
                <a:solidFill>
                  <a:srgbClr val="FFFFFF"/>
                </a:solidFill>
              </a:rPr>
              <a:t>Principales resultados del estudio</a:t>
            </a:r>
          </a:p>
        </p:txBody>
      </p:sp>
      <p:sp>
        <p:nvSpPr>
          <p:cNvPr id="3" name="2 Marcador de contenido"/>
          <p:cNvSpPr>
            <a:spLocks noGrp="1"/>
          </p:cNvSpPr>
          <p:nvPr>
            <p:ph idx="1"/>
          </p:nvPr>
        </p:nvSpPr>
        <p:spPr>
          <a:xfrm>
            <a:off x="628650" y="1439629"/>
            <a:ext cx="7886700" cy="5255046"/>
          </a:xfrm>
        </p:spPr>
        <p:txBody>
          <a:bodyPr>
            <a:normAutofit/>
          </a:bodyPr>
          <a:lstStyle/>
          <a:p>
            <a:r>
              <a:rPr lang="es-MX" dirty="0" smtClean="0"/>
              <a:t>A </a:t>
            </a:r>
            <a:r>
              <a:rPr lang="es-MX" dirty="0"/>
              <a:t>nivel nacional no se muestra ningún cambio significativo </a:t>
            </a:r>
            <a:r>
              <a:rPr lang="es-MX" dirty="0" smtClean="0"/>
              <a:t>en </a:t>
            </a:r>
            <a:r>
              <a:rPr lang="es-MX" dirty="0"/>
              <a:t>los indicadores de pobreza</a:t>
            </a:r>
            <a:r>
              <a:rPr lang="es-MX" dirty="0" smtClean="0"/>
              <a:t>, índices FGT o Coeficiente de Gini. </a:t>
            </a:r>
          </a:p>
          <a:p>
            <a:r>
              <a:rPr lang="es-MX" dirty="0" smtClean="0"/>
              <a:t>Tanto </a:t>
            </a:r>
            <a:r>
              <a:rPr lang="es-MX" dirty="0"/>
              <a:t>para los hogares con perceptores de salario mínimo como entre los trabajadores con esos ingresos, </a:t>
            </a:r>
            <a:r>
              <a:rPr lang="es-MX" dirty="0" smtClean="0"/>
              <a:t>se estiman cambios  relevantes </a:t>
            </a:r>
            <a:r>
              <a:rPr lang="es-MX" dirty="0"/>
              <a:t>siempre y cuando los incrementos en </a:t>
            </a:r>
            <a:r>
              <a:rPr lang="es-MX" dirty="0" smtClean="0"/>
              <a:t>el salario mínimo </a:t>
            </a:r>
            <a:r>
              <a:rPr lang="es-MX" dirty="0"/>
              <a:t>sean iguales o mayores del </a:t>
            </a:r>
            <a:r>
              <a:rPr lang="es-MX" dirty="0" smtClean="0"/>
              <a:t>30%.</a:t>
            </a:r>
          </a:p>
          <a:p>
            <a:r>
              <a:rPr lang="es-MX" dirty="0" smtClean="0"/>
              <a:t>En </a:t>
            </a:r>
            <a:r>
              <a:rPr lang="es-MX" dirty="0"/>
              <a:t>cuanto a los índices FGT para la población en hogares con perceptores de salarios mínimos como entre los trabajadores con esos ingresos </a:t>
            </a:r>
            <a:r>
              <a:rPr lang="es-MX" dirty="0" smtClean="0"/>
              <a:t>se </a:t>
            </a:r>
            <a:r>
              <a:rPr lang="es-MX" dirty="0"/>
              <a:t>observan cambios diferenciados según se tomen en cuanta o no las elasticidades de la demanda de trabajo. </a:t>
            </a:r>
            <a:endParaRPr lang="es-MX" dirty="0" smtClean="0"/>
          </a:p>
          <a:p>
            <a:pPr lvl="1">
              <a:buFont typeface="Wingdings" charset="2"/>
              <a:buChar char="²"/>
            </a:pPr>
            <a:r>
              <a:rPr lang="es-ES" dirty="0" smtClean="0"/>
              <a:t>E</a:t>
            </a:r>
            <a:r>
              <a:rPr lang="es-MX" dirty="0" smtClean="0"/>
              <a:t>n el escenario 1:la </a:t>
            </a:r>
            <a:r>
              <a:rPr lang="es-MX" dirty="0"/>
              <a:t>tendencia es a reducir los indicadores de profundidad y severidad de la pobreza, esto debido a que solo existe el efecto ingreso</a:t>
            </a:r>
            <a:r>
              <a:rPr lang="es-MX" dirty="0" smtClean="0"/>
              <a:t>.</a:t>
            </a:r>
          </a:p>
          <a:p>
            <a:pPr lvl="1">
              <a:buFont typeface="Wingdings" charset="2"/>
              <a:buChar char="²"/>
            </a:pPr>
            <a:r>
              <a:rPr lang="es-MX" dirty="0" smtClean="0"/>
              <a:t>En el escenario 2: se </a:t>
            </a:r>
            <a:r>
              <a:rPr lang="es-MX" dirty="0"/>
              <a:t>puede observar una tendencia a incrementarse tanto la profundidad y como la severidad de la pobreza, a partir de los </a:t>
            </a:r>
            <a:r>
              <a:rPr lang="es-MX" dirty="0" smtClean="0"/>
              <a:t>incrementos en SM </a:t>
            </a:r>
            <a:r>
              <a:rPr lang="es-MX" dirty="0"/>
              <a:t>iguales o mayores al 25 por </a:t>
            </a:r>
            <a:r>
              <a:rPr lang="es-MX" dirty="0" smtClean="0"/>
              <a:t>ciento (efecto desempleo). </a:t>
            </a:r>
          </a:p>
        </p:txBody>
      </p:sp>
    </p:spTree>
    <p:extLst>
      <p:ext uri="{BB962C8B-B14F-4D97-AF65-F5344CB8AC3E}">
        <p14:creationId xmlns:p14="http://schemas.microsoft.com/office/powerpoint/2010/main" val="3137728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8650" y="114066"/>
            <a:ext cx="7886700" cy="1325563"/>
          </a:xfrm>
          <a:solidFill>
            <a:srgbClr val="FF0000"/>
          </a:solidFill>
        </p:spPr>
        <p:txBody>
          <a:bodyPr>
            <a:normAutofit fontScale="90000"/>
          </a:bodyPr>
          <a:lstStyle/>
          <a:p>
            <a:r>
              <a:rPr lang="es-MX" dirty="0" smtClean="0">
                <a:solidFill>
                  <a:srgbClr val="FFFFFF"/>
                </a:solidFill>
              </a:rPr>
              <a:t>Comentarios a la estimación de las elasticidades salario e impacto sobre desempleo</a:t>
            </a:r>
            <a:endParaRPr lang="es-MX" dirty="0">
              <a:solidFill>
                <a:srgbClr val="FFFFFF"/>
              </a:solidFill>
            </a:endParaRPr>
          </a:p>
        </p:txBody>
      </p:sp>
      <p:sp>
        <p:nvSpPr>
          <p:cNvPr id="3" name="2 Marcador de contenido"/>
          <p:cNvSpPr>
            <a:spLocks noGrp="1"/>
          </p:cNvSpPr>
          <p:nvPr>
            <p:ph idx="1"/>
          </p:nvPr>
        </p:nvSpPr>
        <p:spPr>
          <a:xfrm>
            <a:off x="628650" y="1439629"/>
            <a:ext cx="7886700" cy="5255046"/>
          </a:xfrm>
        </p:spPr>
        <p:txBody>
          <a:bodyPr>
            <a:normAutofit/>
          </a:bodyPr>
          <a:lstStyle/>
          <a:p>
            <a:r>
              <a:rPr lang="es-MX" dirty="0" smtClean="0"/>
              <a:t>Las estimaciones de las elasticidades salarios se efectúan con la variable Remuneraciones Medias, Posteriormente se estiman el impacto de aumentos en el SM en la tasa de desempleo. </a:t>
            </a:r>
            <a:r>
              <a:rPr lang="es-MX" dirty="0" smtClean="0"/>
              <a:t>Existe una posible sobreestimación </a:t>
            </a:r>
            <a:r>
              <a:rPr lang="es-MX" dirty="0" smtClean="0"/>
              <a:t>del </a:t>
            </a:r>
            <a:r>
              <a:rPr lang="es-MX" dirty="0" smtClean="0"/>
              <a:t>efecto que ser</a:t>
            </a:r>
            <a:r>
              <a:rPr lang="es-MX" dirty="0" smtClean="0"/>
              <a:t>ía </a:t>
            </a:r>
            <a:r>
              <a:rPr lang="es-MX" dirty="0" smtClean="0"/>
              <a:t>mayor </a:t>
            </a:r>
            <a:r>
              <a:rPr lang="es-MX" dirty="0" smtClean="0"/>
              <a:t>en Ramas de Actividad con salarios superiores (servicios financieros y de seguros, suministro de energía eléctrica, etc). Se sugiere un análisis diferenciado en esas ramas.</a:t>
            </a:r>
          </a:p>
          <a:p>
            <a:r>
              <a:rPr lang="es-ES" dirty="0" smtClean="0"/>
              <a:t>E</a:t>
            </a:r>
            <a:r>
              <a:rPr lang="es-MX" dirty="0" smtClean="0"/>
              <a:t>l </a:t>
            </a:r>
            <a:r>
              <a:rPr lang="es-MX" dirty="0" smtClean="0"/>
              <a:t>tamaño del efecto sobre tasa de desempleo parece muy elevado en algunas ramas de actividad para algunos escenarios arriba de 30% ¿es factible que eso ocurra? </a:t>
            </a:r>
          </a:p>
        </p:txBody>
      </p:sp>
    </p:spTree>
    <p:extLst>
      <p:ext uri="{BB962C8B-B14F-4D97-AF65-F5344CB8AC3E}">
        <p14:creationId xmlns:p14="http://schemas.microsoft.com/office/powerpoint/2010/main" val="3140845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8650" y="114066"/>
            <a:ext cx="7886700" cy="1325563"/>
          </a:xfrm>
          <a:solidFill>
            <a:srgbClr val="FF0000"/>
          </a:solidFill>
        </p:spPr>
        <p:txBody>
          <a:bodyPr/>
          <a:lstStyle/>
          <a:p>
            <a:r>
              <a:rPr lang="es-ES" dirty="0" smtClean="0">
                <a:solidFill>
                  <a:srgbClr val="FFFFFF"/>
                </a:solidFill>
              </a:rPr>
              <a:t>C</a:t>
            </a:r>
            <a:r>
              <a:rPr lang="es-MX" dirty="0" smtClean="0">
                <a:solidFill>
                  <a:srgbClr val="FFFFFF"/>
                </a:solidFill>
              </a:rPr>
              <a:t>omentarios a la estimación del impacto sobre indicadores de pobreza</a:t>
            </a:r>
            <a:endParaRPr lang="es-MX" dirty="0">
              <a:solidFill>
                <a:srgbClr val="FFFFFF"/>
              </a:solidFill>
            </a:endParaRPr>
          </a:p>
        </p:txBody>
      </p:sp>
      <p:sp>
        <p:nvSpPr>
          <p:cNvPr id="3" name="2 Marcador de contenido"/>
          <p:cNvSpPr>
            <a:spLocks noGrp="1"/>
          </p:cNvSpPr>
          <p:nvPr>
            <p:ph idx="1"/>
          </p:nvPr>
        </p:nvSpPr>
        <p:spPr>
          <a:xfrm>
            <a:off x="628650" y="1439629"/>
            <a:ext cx="7886700" cy="5255046"/>
          </a:xfrm>
        </p:spPr>
        <p:txBody>
          <a:bodyPr>
            <a:normAutofit/>
          </a:bodyPr>
          <a:lstStyle/>
          <a:p>
            <a:r>
              <a:rPr lang="es-MX" dirty="0" smtClean="0"/>
              <a:t>El estudio se realiza con información del MCS ENIGH para el grupo de trabajadores que percibe el salario mínimo, ¿la encuesta cuenta con representatitividad estadistica en ese grupo</a:t>
            </a:r>
            <a:r>
              <a:rPr lang="es-MX" dirty="0" smtClean="0"/>
              <a:t>?</a:t>
            </a:r>
          </a:p>
          <a:p>
            <a:r>
              <a:rPr lang="es-MX" dirty="0" smtClean="0"/>
              <a:t>Utilizaci</a:t>
            </a:r>
            <a:r>
              <a:rPr lang="es-MX" dirty="0" smtClean="0"/>
              <a:t>ón de la ENOE para estimar los efectos sobre el ITLP</a:t>
            </a:r>
          </a:p>
          <a:p>
            <a:endParaRPr lang="es-MX" dirty="0" smtClean="0"/>
          </a:p>
          <a:p>
            <a:pPr marL="0" indent="0">
              <a:buNone/>
            </a:pPr>
            <a:r>
              <a:rPr lang="es-ES" dirty="0" smtClean="0"/>
              <a:t>Se proponen tres ejercicios adicionales para evaluar el impacto sobre pobreza</a:t>
            </a:r>
          </a:p>
          <a:p>
            <a:r>
              <a:rPr lang="es-ES" dirty="0" smtClean="0"/>
              <a:t>Incorporar en el valor de las Líneas de Bienestar una estimación del efecto </a:t>
            </a:r>
            <a:r>
              <a:rPr lang="es-ES" dirty="0" smtClean="0"/>
              <a:t>inflacionario.</a:t>
            </a:r>
            <a:endParaRPr lang="es-ES" dirty="0" smtClean="0"/>
          </a:p>
          <a:p>
            <a:r>
              <a:rPr lang="es-ES" dirty="0" smtClean="0"/>
              <a:t>Utilizar el hecho de la homologación de la región A y B en noviembre de 2012, para estimar el impacto sobre la pobreza del aumento del SM en la pobreza de los trabajadores en la Región B.</a:t>
            </a:r>
          </a:p>
          <a:p>
            <a:r>
              <a:rPr lang="es-ES" dirty="0" smtClean="0"/>
              <a:t>Se asume que todos los trabajadores que pierden su empleo tienen ingreso laboral cero. Se sugiere estimar el efecto con la existencia de un seguro de desempleo</a:t>
            </a:r>
          </a:p>
        </p:txBody>
      </p:sp>
    </p:spTree>
    <p:extLst>
      <p:ext uri="{BB962C8B-B14F-4D97-AF65-F5344CB8AC3E}">
        <p14:creationId xmlns:p14="http://schemas.microsoft.com/office/powerpoint/2010/main" val="3140845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8650" y="114066"/>
            <a:ext cx="7886700" cy="1325563"/>
          </a:xfrm>
          <a:solidFill>
            <a:srgbClr val="FF0000"/>
          </a:solidFill>
        </p:spPr>
        <p:txBody>
          <a:bodyPr/>
          <a:lstStyle/>
          <a:p>
            <a:r>
              <a:rPr lang="es-ES" dirty="0" smtClean="0">
                <a:solidFill>
                  <a:srgbClr val="FFFFFF"/>
                </a:solidFill>
              </a:rPr>
              <a:t>C</a:t>
            </a:r>
            <a:r>
              <a:rPr lang="es-MX" dirty="0" smtClean="0">
                <a:solidFill>
                  <a:srgbClr val="FFFFFF"/>
                </a:solidFill>
              </a:rPr>
              <a:t>omentarios adicionales</a:t>
            </a:r>
            <a:endParaRPr lang="es-MX" dirty="0">
              <a:solidFill>
                <a:srgbClr val="FFFFFF"/>
              </a:solidFill>
            </a:endParaRPr>
          </a:p>
        </p:txBody>
      </p:sp>
      <p:sp>
        <p:nvSpPr>
          <p:cNvPr id="3" name="2 Marcador de contenido"/>
          <p:cNvSpPr>
            <a:spLocks noGrp="1"/>
          </p:cNvSpPr>
          <p:nvPr>
            <p:ph idx="1"/>
          </p:nvPr>
        </p:nvSpPr>
        <p:spPr>
          <a:xfrm>
            <a:off x="628650" y="1439629"/>
            <a:ext cx="7886700" cy="5255046"/>
          </a:xfrm>
        </p:spPr>
        <p:txBody>
          <a:bodyPr>
            <a:normAutofit/>
          </a:bodyPr>
          <a:lstStyle/>
          <a:p>
            <a:r>
              <a:rPr lang="es-ES_tradnl" dirty="0" smtClean="0"/>
              <a:t>Efecto sobre la Cohesión Social.</a:t>
            </a:r>
          </a:p>
          <a:p>
            <a:r>
              <a:rPr lang="es-ES_tradnl" dirty="0" smtClean="0"/>
              <a:t>Aunque no sería inmediato, podría existir un efecto sobre la deserción escolar al elevarse los retornos a la educación y por lo tanto al rezago educativo.</a:t>
            </a:r>
          </a:p>
          <a:p>
            <a:r>
              <a:rPr lang="es-ES" dirty="0" smtClean="0"/>
              <a:t>E</a:t>
            </a:r>
            <a:r>
              <a:rPr lang="es-ES_tradnl" dirty="0" err="1" smtClean="0"/>
              <a:t>fecto</a:t>
            </a:r>
            <a:r>
              <a:rPr lang="es-ES_tradnl" dirty="0" smtClean="0"/>
              <a:t> sobre grupos poblacionales como grupos indígenas o sobre la población femenina.</a:t>
            </a:r>
            <a:endParaRPr lang="es-MX" dirty="0" smtClean="0"/>
          </a:p>
        </p:txBody>
      </p:sp>
    </p:spTree>
    <p:extLst>
      <p:ext uri="{BB962C8B-B14F-4D97-AF65-F5344CB8AC3E}">
        <p14:creationId xmlns:p14="http://schemas.microsoft.com/office/powerpoint/2010/main" val="12625484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8650" y="3234368"/>
            <a:ext cx="7886700" cy="1325563"/>
          </a:xfrm>
          <a:solidFill>
            <a:srgbClr val="FF0000"/>
          </a:solidFill>
        </p:spPr>
        <p:txBody>
          <a:bodyPr/>
          <a:lstStyle/>
          <a:p>
            <a:r>
              <a:rPr lang="es-ES_tradnl" dirty="0" smtClean="0">
                <a:solidFill>
                  <a:srgbClr val="FFFFFF"/>
                </a:solidFill>
              </a:rPr>
              <a:t>¡Gracias!</a:t>
            </a:r>
            <a:endParaRPr lang="es-MX" dirty="0">
              <a:solidFill>
                <a:srgbClr val="FFFFFF"/>
              </a:solidFill>
            </a:endParaRPr>
          </a:p>
        </p:txBody>
      </p:sp>
    </p:spTree>
    <p:extLst>
      <p:ext uri="{BB962C8B-B14F-4D97-AF65-F5344CB8AC3E}">
        <p14:creationId xmlns:p14="http://schemas.microsoft.com/office/powerpoint/2010/main" val="237817292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8479</TotalTime>
  <Words>778</Words>
  <Application>Microsoft Macintosh PowerPoint</Application>
  <PresentationFormat>Presentación en pantalla (4:3)</PresentationFormat>
  <Paragraphs>40</Paragraphs>
  <Slides>7</Slides>
  <Notes>1</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Tema de Office</vt:lpstr>
      <vt:lpstr>Estudios técnico para conocer el posible efecto del incremento de los salarios mínimos generales sobre la disminución de la pobreza y la distribución del ingreso</vt:lpstr>
      <vt:lpstr>Principales características del estudio</vt:lpstr>
      <vt:lpstr>Principales resultados del estudio</vt:lpstr>
      <vt:lpstr>Comentarios a la estimación de las elasticidades salario e impacto sobre desempleo</vt:lpstr>
      <vt:lpstr>Comentarios a la estimación del impacto sobre indicadores de pobreza</vt:lpstr>
      <vt:lpstr>Comentarios adicionales</vt:lpstr>
      <vt:lpstr>¡Gracias!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Emilio Fueyo</dc:creator>
  <cp:lastModifiedBy>Williams Peralta Lazo</cp:lastModifiedBy>
  <cp:revision>613</cp:revision>
  <cp:lastPrinted>2015-10-13T21:50:43Z</cp:lastPrinted>
  <dcterms:created xsi:type="dcterms:W3CDTF">2015-09-10T20:10:57Z</dcterms:created>
  <dcterms:modified xsi:type="dcterms:W3CDTF">2016-03-11T15:18:43Z</dcterms:modified>
</cp:coreProperties>
</file>